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Montserrat Light"/>
      <p:regular r:id="rId19"/>
      <p:bold r:id="rId20"/>
      <p:italic r:id="rId21"/>
      <p:boldItalic r:id="rId22"/>
    </p:embeddedFont>
    <p:embeddedFont>
      <p:font typeface="Helvetica Neue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bold.fntdata"/><Relationship Id="rId22" Type="http://schemas.openxmlformats.org/officeDocument/2006/relationships/font" Target="fonts/MontserratLight-boldItalic.fntdata"/><Relationship Id="rId21" Type="http://schemas.openxmlformats.org/officeDocument/2006/relationships/font" Target="fonts/MontserratLight-italic.fntdata"/><Relationship Id="rId24" Type="http://schemas.openxmlformats.org/officeDocument/2006/relationships/font" Target="fonts/HelveticaNeueLight-bold.fntdata"/><Relationship Id="rId23" Type="http://schemas.openxmlformats.org/officeDocument/2006/relationships/font" Target="fonts/HelveticaNeue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Light-boldItalic.fntdata"/><Relationship Id="rId25" Type="http://schemas.openxmlformats.org/officeDocument/2006/relationships/font" Target="fonts/HelveticaNeue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Light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7eeb2ab7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7eeb2ab7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7eeb2ab7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7eeb2ab7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7eeb2ab7d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47eeb2ab7d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47eeb2ab7d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47eeb2ab7d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47eeb2ab7d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47eeb2ab7d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47eeb2ab7d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47eeb2ab7d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47eeb2ab7d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47eeb2ab7d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47eeb2ab7d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47eeb2ab7d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484600" y="1775400"/>
            <a:ext cx="7965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/>
          <p:nvPr/>
        </p:nvSpPr>
        <p:spPr>
          <a:xfrm>
            <a:off x="6041900" y="4409675"/>
            <a:ext cx="2840700" cy="5772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12000" y="1401318"/>
            <a:ext cx="1368725" cy="20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b="13532" l="0" r="0" t="0"/>
          <a:stretch/>
        </p:blipFill>
        <p:spPr>
          <a:xfrm>
            <a:off x="7546575" y="1358025"/>
            <a:ext cx="903019" cy="252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>
            <a:off x="7364625" y="1367550"/>
            <a:ext cx="0" cy="2316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2"/>
          <p:cNvSpPr/>
          <p:nvPr/>
        </p:nvSpPr>
        <p:spPr>
          <a:xfrm rot="5400000">
            <a:off x="-626400" y="630750"/>
            <a:ext cx="5134800" cy="3882000"/>
          </a:xfrm>
          <a:prstGeom prst="rect">
            <a:avLst/>
          </a:prstGeom>
          <a:gradFill>
            <a:gsLst>
              <a:gs pos="0">
                <a:srgbClr val="332C62">
                  <a:alpha val="0"/>
                </a:srgbClr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inverted">
  <p:cSld name="TITLE_AND_BODY_1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65775" y="4583793"/>
            <a:ext cx="1368725" cy="20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13532" l="0" r="0" t="0"/>
          <a:stretch/>
        </p:blipFill>
        <p:spPr>
          <a:xfrm>
            <a:off x="7900350" y="4540500"/>
            <a:ext cx="903019" cy="2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65775" y="4583793"/>
            <a:ext cx="1368725" cy="20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 b="13532" l="0" r="0" t="0"/>
          <a:stretch/>
        </p:blipFill>
        <p:spPr>
          <a:xfrm>
            <a:off x="7900350" y="4540500"/>
            <a:ext cx="903019" cy="252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10"/>
          <p:cNvCxnSpPr/>
          <p:nvPr/>
        </p:nvCxnSpPr>
        <p:spPr>
          <a:xfrm>
            <a:off x="7718400" y="4550025"/>
            <a:ext cx="0" cy="2316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7376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Light"/>
              <a:buNone/>
              <a:defRPr sz="2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Light"/>
              <a:buNone/>
              <a:defRPr sz="2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Light"/>
              <a:buNone/>
              <a:defRPr sz="2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Light"/>
              <a:buNone/>
              <a:defRPr sz="2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Light"/>
              <a:buNone/>
              <a:defRPr sz="2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Light"/>
              <a:buNone/>
              <a:defRPr sz="2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Light"/>
              <a:buNone/>
              <a:defRPr sz="2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Light"/>
              <a:buNone/>
              <a:defRPr sz="2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Light"/>
              <a:buChar char="●"/>
              <a:defRPr sz="18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Light"/>
              <a:buChar char="○"/>
              <a:defRPr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Light"/>
              <a:buChar char="■"/>
              <a:defRPr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Light"/>
              <a:buChar char="●"/>
              <a:defRPr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Light"/>
              <a:buChar char="○"/>
              <a:defRPr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Light"/>
              <a:buChar char="■"/>
              <a:defRPr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Light"/>
              <a:buChar char="●"/>
              <a:defRPr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Light"/>
              <a:buChar char="○"/>
              <a:defRPr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Light"/>
              <a:buChar char="■"/>
              <a:defRPr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165775" y="4583793"/>
            <a:ext cx="1368725" cy="20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13532" l="0" r="0" t="0"/>
          <a:stretch/>
        </p:blipFill>
        <p:spPr>
          <a:xfrm>
            <a:off x="7900350" y="4540500"/>
            <a:ext cx="903019" cy="252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1"/>
          <p:cNvCxnSpPr/>
          <p:nvPr/>
        </p:nvCxnSpPr>
        <p:spPr>
          <a:xfrm>
            <a:off x="7718400" y="4550025"/>
            <a:ext cx="0" cy="2316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 amt="25000"/>
          </a:blip>
          <a:srcRect b="14704" l="0" r="0" t="0"/>
          <a:stretch/>
        </p:blipFill>
        <p:spPr>
          <a:xfrm>
            <a:off x="0" y="4678"/>
            <a:ext cx="9144000" cy="515654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 rot="5400000">
            <a:off x="-626400" y="630750"/>
            <a:ext cx="5134800" cy="3882000"/>
          </a:xfrm>
          <a:prstGeom prst="rect">
            <a:avLst/>
          </a:prstGeom>
          <a:gradFill>
            <a:gsLst>
              <a:gs pos="0">
                <a:srgbClr val="332C62">
                  <a:alpha val="0"/>
                </a:srgbClr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4"/>
          <p:cNvSpPr txBox="1"/>
          <p:nvPr>
            <p:ph type="ctrTitle"/>
          </p:nvPr>
        </p:nvSpPr>
        <p:spPr>
          <a:xfrm>
            <a:off x="484600" y="1775400"/>
            <a:ext cx="7965000" cy="186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/>
              <a:t>E</a:t>
            </a:r>
            <a:r>
              <a:rPr lang="en" sz="3480"/>
              <a:t>nd-to-End </a:t>
            </a:r>
            <a:r>
              <a:rPr b="1" lang="en" sz="3480"/>
              <a:t>L</a:t>
            </a:r>
            <a:r>
              <a:rPr lang="en" sz="3480"/>
              <a:t>earning-based </a:t>
            </a:r>
            <a:r>
              <a:rPr b="1" lang="en" sz="3480"/>
              <a:t>Vi</a:t>
            </a:r>
            <a:r>
              <a:rPr lang="en" sz="3480"/>
              <a:t>deo </a:t>
            </a:r>
            <a:r>
              <a:rPr b="1" lang="en" sz="3480"/>
              <a:t>S</a:t>
            </a:r>
            <a:r>
              <a:rPr lang="en" sz="3480"/>
              <a:t>treaming Enhancement Pipeline: A Generative AI Approach</a:t>
            </a:r>
            <a:endParaRPr sz="3480"/>
          </a:p>
        </p:txBody>
      </p:sp>
      <p:sp>
        <p:nvSpPr>
          <p:cNvPr id="72" name="Google Shape;72;p14"/>
          <p:cNvSpPr txBox="1"/>
          <p:nvPr/>
        </p:nvSpPr>
        <p:spPr>
          <a:xfrm>
            <a:off x="584950" y="4033475"/>
            <a:ext cx="46794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Emanuele Artioli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b="0" i="0" lang="en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Farzad Tashtarian, Christian Timmerer</a:t>
            </a:r>
            <a:endParaRPr b="0" i="0" sz="12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Christian Doppler laboratory ATHENA | Klagenfurt University</a:t>
            </a:r>
            <a:endParaRPr b="0" i="0" sz="12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emanuele</a:t>
            </a:r>
            <a:r>
              <a:rPr b="1" i="0" lang="en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artioli</a:t>
            </a:r>
            <a:r>
              <a:rPr b="1" i="0" lang="en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@aau.at</a:t>
            </a:r>
            <a:r>
              <a:rPr b="0" i="0" lang="en" sz="12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| https://athena.itec.aau.at/</a:t>
            </a:r>
            <a:endParaRPr b="1" i="0" sz="1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5882600" y="4193075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NOSSDAV </a:t>
            </a: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‘25 | </a:t>
            </a: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March 31st - April 3rd |</a:t>
            </a: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Stellenbosch, South Africa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9" name="Google Shape;7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Background &amp; Challenge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ELVIS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Implementation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Experimental setup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Results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Takeaways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152475"/>
            <a:ext cx="39999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HTTP Adaptive Streaming</a:t>
            </a:r>
            <a:endParaRPr/>
          </a:p>
        </p:txBody>
      </p:sp>
      <p:grpSp>
        <p:nvGrpSpPr>
          <p:cNvPr id="86" name="Google Shape;86;p16"/>
          <p:cNvGrpSpPr/>
          <p:nvPr/>
        </p:nvGrpSpPr>
        <p:grpSpPr>
          <a:xfrm>
            <a:off x="817551" y="1892092"/>
            <a:ext cx="631026" cy="446640"/>
            <a:chOff x="2176025" y="2364550"/>
            <a:chExt cx="1261800" cy="867600"/>
          </a:xfrm>
        </p:grpSpPr>
        <p:sp>
          <p:nvSpPr>
            <p:cNvPr id="87" name="Google Shape;87;p16"/>
            <p:cNvSpPr/>
            <p:nvPr/>
          </p:nvSpPr>
          <p:spPr>
            <a:xfrm>
              <a:off x="2392925" y="2364550"/>
              <a:ext cx="828000" cy="867600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2176025" y="2364550"/>
              <a:ext cx="216900" cy="216900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2176025" y="2581450"/>
              <a:ext cx="216900" cy="216900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2176025" y="2798350"/>
              <a:ext cx="216900" cy="216900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2176025" y="3015250"/>
              <a:ext cx="216900" cy="216900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3220925" y="2364550"/>
              <a:ext cx="216900" cy="216900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3220925" y="2581450"/>
              <a:ext cx="216900" cy="216900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3220925" y="2798350"/>
              <a:ext cx="216900" cy="216900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3220925" y="3015250"/>
              <a:ext cx="216900" cy="216900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 rot="5400000">
              <a:off x="2650325" y="2628550"/>
              <a:ext cx="313200" cy="3396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97" name="Google Shape;97;p16"/>
          <p:cNvGrpSpPr/>
          <p:nvPr/>
        </p:nvGrpSpPr>
        <p:grpSpPr>
          <a:xfrm>
            <a:off x="3793150" y="1899850"/>
            <a:ext cx="1602452" cy="1123315"/>
            <a:chOff x="4056963" y="2006087"/>
            <a:chExt cx="1602452" cy="1123315"/>
          </a:xfrm>
        </p:grpSpPr>
        <p:sp>
          <p:nvSpPr>
            <p:cNvPr id="98" name="Google Shape;98;p16"/>
            <p:cNvSpPr/>
            <p:nvPr/>
          </p:nvSpPr>
          <p:spPr>
            <a:xfrm>
              <a:off x="4056963" y="2886382"/>
              <a:ext cx="400500" cy="2430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4056963" y="2006087"/>
              <a:ext cx="400500" cy="542100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4056963" y="2548158"/>
              <a:ext cx="400500" cy="338100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4457613" y="2886382"/>
              <a:ext cx="400500" cy="243000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4457613" y="2006087"/>
              <a:ext cx="400500" cy="542100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4457613" y="2548158"/>
              <a:ext cx="400500" cy="3381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4858264" y="2886382"/>
              <a:ext cx="400500" cy="243000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4858264" y="2006087"/>
              <a:ext cx="400500" cy="5421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4858264" y="2548158"/>
              <a:ext cx="400500" cy="338100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5258914" y="2886382"/>
              <a:ext cx="400500" cy="243000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5258914" y="2006087"/>
              <a:ext cx="400500" cy="542100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5258914" y="2548158"/>
              <a:ext cx="400500" cy="3381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4076887" y="2171511"/>
              <a:ext cx="1572645" cy="957891"/>
            </a:xfrm>
            <a:custGeom>
              <a:rect b="b" l="l" r="r" t="t"/>
              <a:pathLst>
                <a:path extrusionOk="0" h="28479" w="49334">
                  <a:moveTo>
                    <a:pt x="0" y="28480"/>
                  </a:moveTo>
                  <a:cubicBezTo>
                    <a:pt x="933" y="24743"/>
                    <a:pt x="8278" y="27088"/>
                    <a:pt x="10684" y="24081"/>
                  </a:cubicBezTo>
                  <a:cubicBezTo>
                    <a:pt x="13176" y="20967"/>
                    <a:pt x="11486" y="13865"/>
                    <a:pt x="15397" y="13083"/>
                  </a:cubicBezTo>
                  <a:cubicBezTo>
                    <a:pt x="17214" y="12720"/>
                    <a:pt x="18000" y="17965"/>
                    <a:pt x="19482" y="16853"/>
                  </a:cubicBezTo>
                  <a:cubicBezTo>
                    <a:pt x="24714" y="12929"/>
                    <a:pt x="24245" y="3565"/>
                    <a:pt x="29852" y="199"/>
                  </a:cubicBezTo>
                  <a:cubicBezTo>
                    <a:pt x="31178" y="-597"/>
                    <a:pt x="32051" y="2738"/>
                    <a:pt x="32051" y="4284"/>
                  </a:cubicBezTo>
                  <a:cubicBezTo>
                    <a:pt x="32051" y="5272"/>
                    <a:pt x="34123" y="4972"/>
                    <a:pt x="34565" y="5856"/>
                  </a:cubicBezTo>
                  <a:cubicBezTo>
                    <a:pt x="36135" y="8998"/>
                    <a:pt x="36536" y="13087"/>
                    <a:pt x="39279" y="15282"/>
                  </a:cubicBezTo>
                  <a:cubicBezTo>
                    <a:pt x="39869" y="15754"/>
                    <a:pt x="40409" y="14025"/>
                    <a:pt x="41164" y="14025"/>
                  </a:cubicBezTo>
                  <a:cubicBezTo>
                    <a:pt x="42530" y="14025"/>
                    <a:pt x="43324" y="16657"/>
                    <a:pt x="44620" y="16225"/>
                  </a:cubicBezTo>
                  <a:cubicBezTo>
                    <a:pt x="46728" y="15523"/>
                    <a:pt x="47762" y="13082"/>
                    <a:pt x="49334" y="11512"/>
                  </a:cubicBezTo>
                </a:path>
              </a:pathLst>
            </a:custGeom>
            <a:noFill/>
            <a:ln cap="flat" cmpd="sng" w="381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cxnSp>
        <p:nvCxnSpPr>
          <p:cNvPr id="111" name="Google Shape;111;p16"/>
          <p:cNvCxnSpPr/>
          <p:nvPr/>
        </p:nvCxnSpPr>
        <p:spPr>
          <a:xfrm>
            <a:off x="3785200" y="3266750"/>
            <a:ext cx="1634100" cy="78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6"/>
          <p:cNvCxnSpPr/>
          <p:nvPr/>
        </p:nvCxnSpPr>
        <p:spPr>
          <a:xfrm flipH="1" rot="10800000">
            <a:off x="3478825" y="1899850"/>
            <a:ext cx="7800" cy="11391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3" name="Google Shape;113;p16"/>
          <p:cNvSpPr txBox="1"/>
          <p:nvPr>
            <p:ph idx="2" type="body"/>
          </p:nvPr>
        </p:nvSpPr>
        <p:spPr>
          <a:xfrm>
            <a:off x="4278930" y="3266750"/>
            <a:ext cx="6309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Time</a:t>
            </a:r>
            <a:endParaRPr/>
          </a:p>
        </p:txBody>
      </p:sp>
      <p:sp>
        <p:nvSpPr>
          <p:cNvPr id="114" name="Google Shape;114;p16"/>
          <p:cNvSpPr txBox="1"/>
          <p:nvPr>
            <p:ph idx="2" type="body"/>
          </p:nvPr>
        </p:nvSpPr>
        <p:spPr>
          <a:xfrm rot="-5400000">
            <a:off x="2631338" y="2262250"/>
            <a:ext cx="1280700" cy="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Throughput</a:t>
            </a:r>
            <a:endParaRPr/>
          </a:p>
        </p:txBody>
      </p:sp>
      <p:grpSp>
        <p:nvGrpSpPr>
          <p:cNvPr id="115" name="Google Shape;115;p16"/>
          <p:cNvGrpSpPr/>
          <p:nvPr/>
        </p:nvGrpSpPr>
        <p:grpSpPr>
          <a:xfrm>
            <a:off x="817550" y="2536113"/>
            <a:ext cx="1593700" cy="1012500"/>
            <a:chOff x="1932150" y="2542900"/>
            <a:chExt cx="1593700" cy="1012500"/>
          </a:xfrm>
        </p:grpSpPr>
        <p:sp>
          <p:nvSpPr>
            <p:cNvPr id="116" name="Google Shape;116;p16"/>
            <p:cNvSpPr/>
            <p:nvPr/>
          </p:nvSpPr>
          <p:spPr>
            <a:xfrm>
              <a:off x="2046812" y="2542900"/>
              <a:ext cx="1364400" cy="337500"/>
            </a:xfrm>
            <a:prstGeom prst="roundRect">
              <a:avLst>
                <a:gd fmla="val 16667" name="adj"/>
              </a:avLst>
            </a:prstGeom>
            <a:solidFill>
              <a:srgbClr val="666666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932150" y="2597050"/>
              <a:ext cx="114600" cy="229200"/>
            </a:xfrm>
            <a:prstGeom prst="rect">
              <a:avLst/>
            </a:prstGeom>
            <a:solidFill>
              <a:srgbClr val="666666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3411200" y="2597050"/>
              <a:ext cx="114600" cy="229200"/>
            </a:xfrm>
            <a:prstGeom prst="rect">
              <a:avLst/>
            </a:prstGeom>
            <a:solidFill>
              <a:srgbClr val="666666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3248225" y="26344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3114350" y="2634400"/>
              <a:ext cx="75900" cy="1545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2980475" y="26344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2046837" y="2880400"/>
              <a:ext cx="1364400" cy="337500"/>
            </a:xfrm>
            <a:prstGeom prst="roundRect">
              <a:avLst>
                <a:gd fmla="val 16667" name="adj"/>
              </a:avLst>
            </a:prstGeom>
            <a:solidFill>
              <a:srgbClr val="666666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932175" y="2934550"/>
              <a:ext cx="114600" cy="229200"/>
            </a:xfrm>
            <a:prstGeom prst="rect">
              <a:avLst/>
            </a:prstGeom>
            <a:solidFill>
              <a:srgbClr val="666666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3411225" y="2934550"/>
              <a:ext cx="114600" cy="229200"/>
            </a:xfrm>
            <a:prstGeom prst="rect">
              <a:avLst/>
            </a:prstGeom>
            <a:solidFill>
              <a:srgbClr val="666666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3248250" y="29719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114375" y="29719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2980500" y="29719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2046862" y="3217900"/>
              <a:ext cx="1364400" cy="337500"/>
            </a:xfrm>
            <a:prstGeom prst="roundRect">
              <a:avLst>
                <a:gd fmla="val 16667" name="adj"/>
              </a:avLst>
            </a:prstGeom>
            <a:solidFill>
              <a:srgbClr val="666666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1932200" y="3272050"/>
              <a:ext cx="114600" cy="229200"/>
            </a:xfrm>
            <a:prstGeom prst="rect">
              <a:avLst/>
            </a:prstGeom>
            <a:solidFill>
              <a:srgbClr val="666666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3411250" y="3272050"/>
              <a:ext cx="114600" cy="229200"/>
            </a:xfrm>
            <a:prstGeom prst="rect">
              <a:avLst/>
            </a:prstGeom>
            <a:solidFill>
              <a:srgbClr val="666666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3248275" y="3309400"/>
              <a:ext cx="75900" cy="1545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3114400" y="33094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2980525" y="33094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" name="Google Shape;134;p16"/>
          <p:cNvGrpSpPr/>
          <p:nvPr/>
        </p:nvGrpSpPr>
        <p:grpSpPr>
          <a:xfrm>
            <a:off x="1645988" y="1829048"/>
            <a:ext cx="765271" cy="572730"/>
            <a:chOff x="6280429" y="1372275"/>
            <a:chExt cx="879723" cy="646495"/>
          </a:xfrm>
        </p:grpSpPr>
        <p:sp>
          <p:nvSpPr>
            <p:cNvPr id="135" name="Google Shape;135;p16"/>
            <p:cNvSpPr/>
            <p:nvPr/>
          </p:nvSpPr>
          <p:spPr>
            <a:xfrm>
              <a:off x="7029352" y="1469969"/>
              <a:ext cx="130800" cy="137700"/>
            </a:xfrm>
            <a:prstGeom prst="ellipse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029352" y="1723181"/>
              <a:ext cx="130800" cy="137700"/>
            </a:xfrm>
            <a:prstGeom prst="ellipse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6646641" y="1372275"/>
              <a:ext cx="130800" cy="137700"/>
            </a:xfrm>
            <a:prstGeom prst="ellipse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6646641" y="1626673"/>
              <a:ext cx="130800" cy="137700"/>
            </a:xfrm>
            <a:prstGeom prst="ellipse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6646641" y="1881070"/>
              <a:ext cx="130800" cy="137700"/>
            </a:xfrm>
            <a:prstGeom prst="ellipse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6280429" y="1626673"/>
              <a:ext cx="130800" cy="137700"/>
            </a:xfrm>
            <a:prstGeom prst="ellipse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cxnSp>
          <p:nvCxnSpPr>
            <p:cNvPr id="141" name="Google Shape;141;p16"/>
            <p:cNvCxnSpPr>
              <a:stCxn id="140" idx="6"/>
              <a:endCxn id="137" idx="2"/>
            </p:cNvCxnSpPr>
            <p:nvPr/>
          </p:nvCxnSpPr>
          <p:spPr>
            <a:xfrm flipH="1" rot="10800000">
              <a:off x="6411229" y="1441123"/>
              <a:ext cx="235500" cy="25440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2" name="Google Shape;142;p16"/>
            <p:cNvCxnSpPr>
              <a:stCxn id="140" idx="6"/>
              <a:endCxn id="138" idx="2"/>
            </p:cNvCxnSpPr>
            <p:nvPr/>
          </p:nvCxnSpPr>
          <p:spPr>
            <a:xfrm>
              <a:off x="6411229" y="1695523"/>
              <a:ext cx="235500" cy="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3" name="Google Shape;143;p16"/>
            <p:cNvCxnSpPr>
              <a:stCxn id="140" idx="6"/>
              <a:endCxn id="139" idx="2"/>
            </p:cNvCxnSpPr>
            <p:nvPr/>
          </p:nvCxnSpPr>
          <p:spPr>
            <a:xfrm>
              <a:off x="6411229" y="1695523"/>
              <a:ext cx="235500" cy="25440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4" name="Google Shape;144;p16"/>
            <p:cNvCxnSpPr>
              <a:stCxn id="137" idx="6"/>
              <a:endCxn id="135" idx="2"/>
            </p:cNvCxnSpPr>
            <p:nvPr/>
          </p:nvCxnSpPr>
          <p:spPr>
            <a:xfrm>
              <a:off x="6777441" y="1441125"/>
              <a:ext cx="252000" cy="9780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5" name="Google Shape;145;p16"/>
            <p:cNvCxnSpPr>
              <a:stCxn id="138" idx="6"/>
              <a:endCxn id="135" idx="2"/>
            </p:cNvCxnSpPr>
            <p:nvPr/>
          </p:nvCxnSpPr>
          <p:spPr>
            <a:xfrm flipH="1" rot="10800000">
              <a:off x="6777441" y="1538923"/>
              <a:ext cx="252000" cy="15660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6" name="Google Shape;146;p16"/>
            <p:cNvCxnSpPr>
              <a:stCxn id="138" idx="6"/>
              <a:endCxn id="136" idx="2"/>
            </p:cNvCxnSpPr>
            <p:nvPr/>
          </p:nvCxnSpPr>
          <p:spPr>
            <a:xfrm>
              <a:off x="6777441" y="1695523"/>
              <a:ext cx="252000" cy="9660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7" name="Google Shape;147;p16"/>
            <p:cNvCxnSpPr>
              <a:stCxn id="139" idx="6"/>
              <a:endCxn id="136" idx="2"/>
            </p:cNvCxnSpPr>
            <p:nvPr/>
          </p:nvCxnSpPr>
          <p:spPr>
            <a:xfrm flipH="1" rot="10800000">
              <a:off x="6777441" y="1792120"/>
              <a:ext cx="252000" cy="15780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48" name="Google Shape;148;p16"/>
          <p:cNvGrpSpPr/>
          <p:nvPr/>
        </p:nvGrpSpPr>
        <p:grpSpPr>
          <a:xfrm>
            <a:off x="6818165" y="2610388"/>
            <a:ext cx="1225595" cy="989585"/>
            <a:chOff x="6622325" y="817000"/>
            <a:chExt cx="1681200" cy="1325100"/>
          </a:xfrm>
        </p:grpSpPr>
        <p:sp>
          <p:nvSpPr>
            <p:cNvPr id="149" name="Google Shape;149;p16"/>
            <p:cNvSpPr/>
            <p:nvPr/>
          </p:nvSpPr>
          <p:spPr>
            <a:xfrm>
              <a:off x="6622325" y="817000"/>
              <a:ext cx="1681200" cy="10125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 rot="5400000">
              <a:off x="7299120" y="1166955"/>
              <a:ext cx="327600" cy="3126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7255777" y="1829500"/>
              <a:ext cx="414300" cy="312600"/>
            </a:xfrm>
            <a:prstGeom prst="triangle">
              <a:avLst>
                <a:gd fmla="val 50000" name="adj"/>
              </a:avLst>
            </a:prstGeom>
            <a:solidFill>
              <a:schemeClr val="dk2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cxnSp>
        <p:nvCxnSpPr>
          <p:cNvPr id="152" name="Google Shape;152;p16"/>
          <p:cNvCxnSpPr/>
          <p:nvPr/>
        </p:nvCxnSpPr>
        <p:spPr>
          <a:xfrm>
            <a:off x="2913100" y="1570675"/>
            <a:ext cx="32700" cy="2490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16"/>
          <p:cNvCxnSpPr/>
          <p:nvPr/>
        </p:nvCxnSpPr>
        <p:spPr>
          <a:xfrm>
            <a:off x="5880950" y="1570663"/>
            <a:ext cx="18600" cy="252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4" name="Google Shape;154;p16"/>
          <p:cNvSpPr txBox="1"/>
          <p:nvPr>
            <p:ph idx="2" type="body"/>
          </p:nvPr>
        </p:nvSpPr>
        <p:spPr>
          <a:xfrm>
            <a:off x="658350" y="3746025"/>
            <a:ext cx="17529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Server</a:t>
            </a:r>
            <a:endParaRPr/>
          </a:p>
        </p:txBody>
      </p:sp>
      <p:sp>
        <p:nvSpPr>
          <p:cNvPr id="155" name="Google Shape;155;p16"/>
          <p:cNvSpPr txBox="1"/>
          <p:nvPr>
            <p:ph idx="2" type="body"/>
          </p:nvPr>
        </p:nvSpPr>
        <p:spPr>
          <a:xfrm>
            <a:off x="3430550" y="3746025"/>
            <a:ext cx="17529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Network</a:t>
            </a:r>
            <a:endParaRPr/>
          </a:p>
        </p:txBody>
      </p:sp>
      <p:sp>
        <p:nvSpPr>
          <p:cNvPr id="156" name="Google Shape;156;p16"/>
          <p:cNvSpPr txBox="1"/>
          <p:nvPr>
            <p:ph idx="2" type="body"/>
          </p:nvPr>
        </p:nvSpPr>
        <p:spPr>
          <a:xfrm>
            <a:off x="6603950" y="3798625"/>
            <a:ext cx="17529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Client</a:t>
            </a:r>
            <a:endParaRPr/>
          </a:p>
        </p:txBody>
      </p:sp>
      <p:grpSp>
        <p:nvGrpSpPr>
          <p:cNvPr id="157" name="Google Shape;157;p16"/>
          <p:cNvGrpSpPr/>
          <p:nvPr/>
        </p:nvGrpSpPr>
        <p:grpSpPr>
          <a:xfrm>
            <a:off x="6384901" y="1892104"/>
            <a:ext cx="830076" cy="572715"/>
            <a:chOff x="7568476" y="2745800"/>
            <a:chExt cx="630901" cy="402980"/>
          </a:xfrm>
        </p:grpSpPr>
        <p:sp>
          <p:nvSpPr>
            <p:cNvPr id="158" name="Google Shape;158;p16"/>
            <p:cNvSpPr/>
            <p:nvPr/>
          </p:nvSpPr>
          <p:spPr>
            <a:xfrm>
              <a:off x="7568476" y="2745800"/>
              <a:ext cx="630900" cy="4029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7568476" y="2933980"/>
              <a:ext cx="324900" cy="2148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cxnSp>
          <p:nvCxnSpPr>
            <p:cNvPr id="160" name="Google Shape;160;p16"/>
            <p:cNvCxnSpPr/>
            <p:nvPr/>
          </p:nvCxnSpPr>
          <p:spPr>
            <a:xfrm flipH="1" rot="10800000">
              <a:off x="7890245" y="2760055"/>
              <a:ext cx="303300" cy="180000"/>
            </a:xfrm>
            <a:prstGeom prst="straightConnector1">
              <a:avLst/>
            </a:prstGeom>
            <a:noFill/>
            <a:ln cap="flat" cmpd="sng" w="28575">
              <a:solidFill>
                <a:schemeClr val="accent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61" name="Google Shape;161;p16"/>
          <p:cNvGrpSpPr/>
          <p:nvPr/>
        </p:nvGrpSpPr>
        <p:grpSpPr>
          <a:xfrm>
            <a:off x="7700337" y="1829059"/>
            <a:ext cx="832941" cy="612654"/>
            <a:chOff x="6131312" y="1017721"/>
            <a:chExt cx="832941" cy="612654"/>
          </a:xfrm>
        </p:grpSpPr>
        <p:sp>
          <p:nvSpPr>
            <p:cNvPr id="162" name="Google Shape;162;p16"/>
            <p:cNvSpPr/>
            <p:nvPr/>
          </p:nvSpPr>
          <p:spPr>
            <a:xfrm>
              <a:off x="6507354" y="1017721"/>
              <a:ext cx="456900" cy="287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6331448" y="1080302"/>
              <a:ext cx="556800" cy="4029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accent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6131312" y="1152475"/>
              <a:ext cx="630900" cy="4779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165" name="Google Shape;165;p16"/>
          <p:cNvSpPr txBox="1"/>
          <p:nvPr>
            <p:ph idx="1" type="body"/>
          </p:nvPr>
        </p:nvSpPr>
        <p:spPr>
          <a:xfrm>
            <a:off x="311700" y="4407850"/>
            <a:ext cx="5587800" cy="402900"/>
          </a:xfrm>
          <a:prstGeom prst="rect">
            <a:avLst/>
          </a:prstGeom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Only low-level features, no content awareness!</a:t>
            </a:r>
            <a:endParaRPr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ELVIS</a:t>
            </a:r>
            <a:endParaRPr/>
          </a:p>
        </p:txBody>
      </p:sp>
      <p:sp>
        <p:nvSpPr>
          <p:cNvPr id="171" name="Google Shape;171;p17"/>
          <p:cNvSpPr txBox="1"/>
          <p:nvPr>
            <p:ph idx="1" type="body"/>
          </p:nvPr>
        </p:nvSpPr>
        <p:spPr>
          <a:xfrm>
            <a:off x="311700" y="1020475"/>
            <a:ext cx="85206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(1) </a:t>
            </a:r>
            <a:r>
              <a:rPr lang="en"/>
              <a:t>Removing redundant data (2) reconstructing it with GenAI (3) monitoring performance.</a:t>
            </a:r>
            <a:endParaRPr/>
          </a:p>
        </p:txBody>
      </p:sp>
      <p:sp>
        <p:nvSpPr>
          <p:cNvPr id="172" name="Google Shape;172;p17"/>
          <p:cNvSpPr/>
          <p:nvPr/>
        </p:nvSpPr>
        <p:spPr>
          <a:xfrm>
            <a:off x="891039" y="2734643"/>
            <a:ext cx="2008200" cy="498000"/>
          </a:xfrm>
          <a:prstGeom prst="roundRect">
            <a:avLst>
              <a:gd fmla="val 24590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ELVIS controller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891039" y="3581978"/>
            <a:ext cx="7301100" cy="738600"/>
          </a:xfrm>
          <a:prstGeom prst="roundRect">
            <a:avLst>
              <a:gd fmla="val 24590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         Client side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17"/>
          <p:cNvPicPr preferRelativeResize="0"/>
          <p:nvPr/>
        </p:nvPicPr>
        <p:blipFill rotWithShape="1">
          <a:blip r:embed="rId3">
            <a:alphaModFix/>
          </a:blip>
          <a:srcRect b="13457" l="0" r="0" t="14188"/>
          <a:stretch/>
        </p:blipFill>
        <p:spPr>
          <a:xfrm>
            <a:off x="7178407" y="1822181"/>
            <a:ext cx="415255" cy="3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/>
          <p:nvPr/>
        </p:nvSpPr>
        <p:spPr>
          <a:xfrm>
            <a:off x="6159642" y="2625848"/>
            <a:ext cx="1982340" cy="730944"/>
          </a:xfrm>
          <a:prstGeom prst="cloud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Network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17"/>
          <p:cNvPicPr preferRelativeResize="0"/>
          <p:nvPr/>
        </p:nvPicPr>
        <p:blipFill rotWithShape="1">
          <a:blip r:embed="rId4">
            <a:alphaModFix/>
          </a:blip>
          <a:srcRect b="18096" l="16896" r="15976" t="18672"/>
          <a:stretch/>
        </p:blipFill>
        <p:spPr>
          <a:xfrm>
            <a:off x="934565" y="2772785"/>
            <a:ext cx="415255" cy="4217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17"/>
          <p:cNvCxnSpPr>
            <a:stCxn id="173" idx="0"/>
            <a:endCxn id="178" idx="2"/>
          </p:cNvCxnSpPr>
          <p:nvPr/>
        </p:nvCxnSpPr>
        <p:spPr>
          <a:xfrm rot="10800000">
            <a:off x="4541289" y="3232778"/>
            <a:ext cx="300" cy="3492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9" name="Google Shape;17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866" y="3712250"/>
            <a:ext cx="415255" cy="44772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7"/>
          <p:cNvSpPr/>
          <p:nvPr/>
        </p:nvSpPr>
        <p:spPr>
          <a:xfrm>
            <a:off x="3189322" y="2734643"/>
            <a:ext cx="2703900" cy="498000"/>
          </a:xfrm>
          <a:prstGeom prst="roundRect">
            <a:avLst>
              <a:gd fmla="val 24590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Performance monitoring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7115" y="2759789"/>
            <a:ext cx="415255" cy="44772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7"/>
          <p:cNvSpPr/>
          <p:nvPr/>
        </p:nvSpPr>
        <p:spPr>
          <a:xfrm>
            <a:off x="891414" y="1661996"/>
            <a:ext cx="7301100" cy="738600"/>
          </a:xfrm>
          <a:prstGeom prst="roundRect">
            <a:avLst>
              <a:gd fmla="val 24590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        Server side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3865" y="1807399"/>
            <a:ext cx="415256" cy="4477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17"/>
          <p:cNvCxnSpPr>
            <a:stCxn id="172" idx="1"/>
            <a:endCxn id="181" idx="1"/>
          </p:cNvCxnSpPr>
          <p:nvPr/>
        </p:nvCxnSpPr>
        <p:spPr>
          <a:xfrm flipH="1" rot="10800000">
            <a:off x="891039" y="2031443"/>
            <a:ext cx="600" cy="9522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84" name="Google Shape;184;p17"/>
          <p:cNvCxnSpPr>
            <a:stCxn id="181" idx="3"/>
            <a:endCxn id="175" idx="0"/>
          </p:cNvCxnSpPr>
          <p:nvPr/>
        </p:nvCxnSpPr>
        <p:spPr>
          <a:xfrm flipH="1">
            <a:off x="8140314" y="2031296"/>
            <a:ext cx="52200" cy="960000"/>
          </a:xfrm>
          <a:prstGeom prst="curvedConnector3">
            <a:avLst>
              <a:gd fmla="val -571043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17"/>
          <p:cNvCxnSpPr>
            <a:stCxn id="175" idx="0"/>
            <a:endCxn id="173" idx="3"/>
          </p:cNvCxnSpPr>
          <p:nvPr/>
        </p:nvCxnSpPr>
        <p:spPr>
          <a:xfrm>
            <a:off x="8140330" y="2991320"/>
            <a:ext cx="51900" cy="960000"/>
          </a:xfrm>
          <a:prstGeom prst="curvedConnector3">
            <a:avLst>
              <a:gd fmla="val 675473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17"/>
          <p:cNvCxnSpPr>
            <a:stCxn id="172" idx="1"/>
            <a:endCxn id="173" idx="1"/>
          </p:cNvCxnSpPr>
          <p:nvPr/>
        </p:nvCxnSpPr>
        <p:spPr>
          <a:xfrm>
            <a:off x="891039" y="2983643"/>
            <a:ext cx="600" cy="9675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87" name="Google Shape;187;p17"/>
          <p:cNvCxnSpPr>
            <a:stCxn id="178" idx="0"/>
            <a:endCxn id="181" idx="2"/>
          </p:cNvCxnSpPr>
          <p:nvPr/>
        </p:nvCxnSpPr>
        <p:spPr>
          <a:xfrm flipH="1" rot="10800000">
            <a:off x="4541272" y="2400743"/>
            <a:ext cx="600" cy="333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188" name="Google Shape;188;p17"/>
          <p:cNvPicPr preferRelativeResize="0"/>
          <p:nvPr/>
        </p:nvPicPr>
        <p:blipFill rotWithShape="1">
          <a:blip r:embed="rId3">
            <a:alphaModFix/>
          </a:blip>
          <a:srcRect b="13457" l="0" r="0" t="14188"/>
          <a:stretch/>
        </p:blipFill>
        <p:spPr>
          <a:xfrm>
            <a:off x="7359362" y="2801558"/>
            <a:ext cx="415255" cy="3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7"/>
          <p:cNvSpPr/>
          <p:nvPr/>
        </p:nvSpPr>
        <p:spPr>
          <a:xfrm>
            <a:off x="7013666" y="1702285"/>
            <a:ext cx="1121100" cy="658200"/>
          </a:xfrm>
          <a:prstGeom prst="roundRect">
            <a:avLst>
              <a:gd fmla="val 24590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Video encoding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17"/>
          <p:cNvSpPr/>
          <p:nvPr/>
        </p:nvSpPr>
        <p:spPr>
          <a:xfrm>
            <a:off x="2496210" y="1702116"/>
            <a:ext cx="1156500" cy="658200"/>
          </a:xfrm>
          <a:prstGeom prst="roundRect">
            <a:avLst>
              <a:gd fmla="val 24590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Frame extraction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17"/>
          <p:cNvSpPr/>
          <p:nvPr/>
        </p:nvSpPr>
        <p:spPr>
          <a:xfrm>
            <a:off x="5592654" y="1702251"/>
            <a:ext cx="1083600" cy="658200"/>
          </a:xfrm>
          <a:prstGeom prst="roundRect">
            <a:avLst>
              <a:gd fmla="val 24590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Frame shrinking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3967518" y="1702251"/>
            <a:ext cx="1287900" cy="658200"/>
          </a:xfrm>
          <a:prstGeom prst="roundRect">
            <a:avLst>
              <a:gd fmla="val 24590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Complexity calculation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3" name="Google Shape;193;p17"/>
          <p:cNvCxnSpPr>
            <a:stCxn id="190" idx="3"/>
            <a:endCxn id="192" idx="1"/>
          </p:cNvCxnSpPr>
          <p:nvPr/>
        </p:nvCxnSpPr>
        <p:spPr>
          <a:xfrm>
            <a:off x="3652710" y="2031216"/>
            <a:ext cx="314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17"/>
          <p:cNvCxnSpPr>
            <a:stCxn id="192" idx="3"/>
            <a:endCxn id="191" idx="1"/>
          </p:cNvCxnSpPr>
          <p:nvPr/>
        </p:nvCxnSpPr>
        <p:spPr>
          <a:xfrm>
            <a:off x="5255418" y="2031351"/>
            <a:ext cx="337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17"/>
          <p:cNvCxnSpPr>
            <a:stCxn id="191" idx="3"/>
            <a:endCxn id="189" idx="1"/>
          </p:cNvCxnSpPr>
          <p:nvPr/>
        </p:nvCxnSpPr>
        <p:spPr>
          <a:xfrm>
            <a:off x="6676254" y="2031351"/>
            <a:ext cx="337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6" name="Google Shape;196;p17"/>
          <p:cNvSpPr/>
          <p:nvPr/>
        </p:nvSpPr>
        <p:spPr>
          <a:xfrm>
            <a:off x="3967111" y="3622234"/>
            <a:ext cx="1287900" cy="658200"/>
          </a:xfrm>
          <a:prstGeom prst="roundRect">
            <a:avLst>
              <a:gd fmla="val 24590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Frame in-painting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2494990" y="3622234"/>
            <a:ext cx="1156500" cy="658200"/>
          </a:xfrm>
          <a:prstGeom prst="roundRect">
            <a:avLst>
              <a:gd fmla="val 24590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Video rendering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5554865" y="3622234"/>
            <a:ext cx="1156500" cy="658200"/>
          </a:xfrm>
          <a:prstGeom prst="roundRect">
            <a:avLst>
              <a:gd fmla="val 24590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Frame stretching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7020764" y="3622234"/>
            <a:ext cx="1121100" cy="658200"/>
          </a:xfrm>
          <a:prstGeom prst="roundRect">
            <a:avLst>
              <a:gd fmla="val 24590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Video decoding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0" name="Google Shape;200;p17"/>
          <p:cNvCxnSpPr>
            <a:stCxn id="199" idx="1"/>
            <a:endCxn id="198" idx="3"/>
          </p:cNvCxnSpPr>
          <p:nvPr/>
        </p:nvCxnSpPr>
        <p:spPr>
          <a:xfrm rot="10800000">
            <a:off x="6711464" y="3951334"/>
            <a:ext cx="309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17"/>
          <p:cNvCxnSpPr>
            <a:stCxn id="198" idx="1"/>
            <a:endCxn id="196" idx="3"/>
          </p:cNvCxnSpPr>
          <p:nvPr/>
        </p:nvCxnSpPr>
        <p:spPr>
          <a:xfrm rot="10800000">
            <a:off x="5254865" y="3951334"/>
            <a:ext cx="300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17"/>
          <p:cNvCxnSpPr>
            <a:stCxn id="196" idx="1"/>
            <a:endCxn id="197" idx="3"/>
          </p:cNvCxnSpPr>
          <p:nvPr/>
        </p:nvCxnSpPr>
        <p:spPr>
          <a:xfrm rot="10800000">
            <a:off x="3651511" y="3951334"/>
            <a:ext cx="315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3" name="Google Shape;203;p17"/>
          <p:cNvCxnSpPr>
            <a:stCxn id="172" idx="3"/>
            <a:endCxn id="178" idx="1"/>
          </p:cNvCxnSpPr>
          <p:nvPr/>
        </p:nvCxnSpPr>
        <p:spPr>
          <a:xfrm>
            <a:off x="2899239" y="2983643"/>
            <a:ext cx="290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pic>
        <p:nvPicPr>
          <p:cNvPr id="209" name="Google Shape;209;p18" title="shrinking (1).png"/>
          <p:cNvPicPr preferRelativeResize="0"/>
          <p:nvPr/>
        </p:nvPicPr>
        <p:blipFill rotWithShape="1">
          <a:blip r:embed="rId3">
            <a:alphaModFix/>
          </a:blip>
          <a:srcRect b="0" l="0" r="80571" t="0"/>
          <a:stretch/>
        </p:blipFill>
        <p:spPr>
          <a:xfrm>
            <a:off x="1311975" y="1017725"/>
            <a:ext cx="1461076" cy="177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 title="stretching&amp;inpainting (1).png"/>
          <p:cNvPicPr preferRelativeResize="0"/>
          <p:nvPr/>
        </p:nvPicPr>
        <p:blipFill rotWithShape="1">
          <a:blip r:embed="rId4">
            <a:alphaModFix/>
          </a:blip>
          <a:srcRect b="0" l="0" r="74617" t="0"/>
          <a:stretch/>
        </p:blipFill>
        <p:spPr>
          <a:xfrm>
            <a:off x="1311975" y="2865700"/>
            <a:ext cx="1908850" cy="157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18"/>
          <p:cNvGrpSpPr/>
          <p:nvPr/>
        </p:nvGrpSpPr>
        <p:grpSpPr>
          <a:xfrm>
            <a:off x="274720" y="1309675"/>
            <a:ext cx="793503" cy="572670"/>
            <a:chOff x="1932150" y="2542900"/>
            <a:chExt cx="1593700" cy="1012500"/>
          </a:xfrm>
        </p:grpSpPr>
        <p:sp>
          <p:nvSpPr>
            <p:cNvPr id="212" name="Google Shape;212;p18"/>
            <p:cNvSpPr/>
            <p:nvPr/>
          </p:nvSpPr>
          <p:spPr>
            <a:xfrm>
              <a:off x="2046812" y="2542900"/>
              <a:ext cx="1364400" cy="337500"/>
            </a:xfrm>
            <a:prstGeom prst="roundRect">
              <a:avLst>
                <a:gd fmla="val 16667" name="adj"/>
              </a:avLst>
            </a:prstGeom>
            <a:solidFill>
              <a:srgbClr val="6666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1932150" y="2597050"/>
              <a:ext cx="114600" cy="229200"/>
            </a:xfrm>
            <a:prstGeom prst="rect">
              <a:avLst/>
            </a:prstGeom>
            <a:solidFill>
              <a:srgbClr val="6666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3411200" y="2597050"/>
              <a:ext cx="114600" cy="229200"/>
            </a:xfrm>
            <a:prstGeom prst="rect">
              <a:avLst/>
            </a:prstGeom>
            <a:solidFill>
              <a:srgbClr val="6666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3248225" y="26344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3114350" y="2634400"/>
              <a:ext cx="75900" cy="154500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2980475" y="26344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2046837" y="2880400"/>
              <a:ext cx="1364400" cy="337500"/>
            </a:xfrm>
            <a:prstGeom prst="roundRect">
              <a:avLst>
                <a:gd fmla="val 16667" name="adj"/>
              </a:avLst>
            </a:prstGeom>
            <a:solidFill>
              <a:srgbClr val="6666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1932175" y="2934550"/>
              <a:ext cx="114600" cy="229200"/>
            </a:xfrm>
            <a:prstGeom prst="rect">
              <a:avLst/>
            </a:prstGeom>
            <a:solidFill>
              <a:srgbClr val="6666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3411225" y="2934550"/>
              <a:ext cx="114600" cy="229200"/>
            </a:xfrm>
            <a:prstGeom prst="rect">
              <a:avLst/>
            </a:prstGeom>
            <a:solidFill>
              <a:srgbClr val="6666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3248250" y="29719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3114375" y="29719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2980500" y="29719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2046862" y="3217900"/>
              <a:ext cx="1364400" cy="337500"/>
            </a:xfrm>
            <a:prstGeom prst="roundRect">
              <a:avLst>
                <a:gd fmla="val 16667" name="adj"/>
              </a:avLst>
            </a:prstGeom>
            <a:solidFill>
              <a:srgbClr val="6666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1932200" y="3272050"/>
              <a:ext cx="114600" cy="229200"/>
            </a:xfrm>
            <a:prstGeom prst="rect">
              <a:avLst/>
            </a:prstGeom>
            <a:solidFill>
              <a:srgbClr val="6666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3411250" y="3272050"/>
              <a:ext cx="114600" cy="229200"/>
            </a:xfrm>
            <a:prstGeom prst="rect">
              <a:avLst/>
            </a:prstGeom>
            <a:solidFill>
              <a:srgbClr val="6666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3248275" y="3309400"/>
              <a:ext cx="75900" cy="154500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3114400" y="33094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2980525" y="33094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Google Shape;230;p18"/>
          <p:cNvGrpSpPr/>
          <p:nvPr/>
        </p:nvGrpSpPr>
        <p:grpSpPr>
          <a:xfrm>
            <a:off x="274713" y="3191715"/>
            <a:ext cx="793526" cy="572708"/>
            <a:chOff x="6622325" y="817000"/>
            <a:chExt cx="1681200" cy="1325100"/>
          </a:xfrm>
        </p:grpSpPr>
        <p:sp>
          <p:nvSpPr>
            <p:cNvPr id="231" name="Google Shape;231;p18"/>
            <p:cNvSpPr/>
            <p:nvPr/>
          </p:nvSpPr>
          <p:spPr>
            <a:xfrm>
              <a:off x="6622325" y="817000"/>
              <a:ext cx="1681200" cy="10125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2" name="Google Shape;232;p18"/>
            <p:cNvSpPr/>
            <p:nvPr/>
          </p:nvSpPr>
          <p:spPr>
            <a:xfrm rot="5400000">
              <a:off x="7299120" y="1166955"/>
              <a:ext cx="327600" cy="3126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7255777" y="1829500"/>
              <a:ext cx="414300" cy="312600"/>
            </a:xfrm>
            <a:prstGeom prst="triangle">
              <a:avLst>
                <a:gd fmla="val 50000" name="adj"/>
              </a:avLst>
            </a:prstGeom>
            <a:solidFill>
              <a:schemeClr val="dk2"/>
            </a:solidFill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pic>
        <p:nvPicPr>
          <p:cNvPr id="234" name="Google Shape;234;p18" title="shrinking (1).png"/>
          <p:cNvPicPr preferRelativeResize="0"/>
          <p:nvPr/>
        </p:nvPicPr>
        <p:blipFill rotWithShape="1">
          <a:blip r:embed="rId3">
            <a:alphaModFix/>
          </a:blip>
          <a:srcRect b="0" l="19429" r="56649" t="0"/>
          <a:stretch/>
        </p:blipFill>
        <p:spPr>
          <a:xfrm>
            <a:off x="2773050" y="1017725"/>
            <a:ext cx="1798949" cy="177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8" title="shrinking (1).png"/>
          <p:cNvPicPr preferRelativeResize="0"/>
          <p:nvPr/>
        </p:nvPicPr>
        <p:blipFill rotWithShape="1">
          <a:blip r:embed="rId3">
            <a:alphaModFix/>
          </a:blip>
          <a:srcRect b="0" l="43347" r="28865" t="0"/>
          <a:stretch/>
        </p:blipFill>
        <p:spPr>
          <a:xfrm>
            <a:off x="4572000" y="1017725"/>
            <a:ext cx="2089601" cy="177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8" title="shrinking (1).png"/>
          <p:cNvPicPr preferRelativeResize="0"/>
          <p:nvPr/>
        </p:nvPicPr>
        <p:blipFill rotWithShape="1">
          <a:blip r:embed="rId3">
            <a:alphaModFix/>
          </a:blip>
          <a:srcRect b="0" l="71137" r="-2" t="0"/>
          <a:stretch/>
        </p:blipFill>
        <p:spPr>
          <a:xfrm>
            <a:off x="6661600" y="1017725"/>
            <a:ext cx="2170699" cy="177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8" title="stretching&amp;inpainting (1).png"/>
          <p:cNvPicPr preferRelativeResize="0"/>
          <p:nvPr/>
        </p:nvPicPr>
        <p:blipFill rotWithShape="1">
          <a:blip r:embed="rId4">
            <a:alphaModFix/>
          </a:blip>
          <a:srcRect b="0" l="50977" r="25831" t="0"/>
          <a:stretch/>
        </p:blipFill>
        <p:spPr>
          <a:xfrm>
            <a:off x="5145475" y="2865700"/>
            <a:ext cx="1743950" cy="1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8" title="stretching&amp;inpainting (1).png"/>
          <p:cNvPicPr preferRelativeResize="0"/>
          <p:nvPr/>
        </p:nvPicPr>
        <p:blipFill rotWithShape="1">
          <a:blip r:embed="rId4">
            <a:alphaModFix/>
          </a:blip>
          <a:srcRect b="0" l="74168" r="0" t="0"/>
          <a:stretch/>
        </p:blipFill>
        <p:spPr>
          <a:xfrm>
            <a:off x="6889424" y="2865700"/>
            <a:ext cx="1942576" cy="1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8" title="stretching&amp;inpainting (1).png"/>
          <p:cNvPicPr preferRelativeResize="0"/>
          <p:nvPr/>
        </p:nvPicPr>
        <p:blipFill rotWithShape="1">
          <a:blip r:embed="rId4">
            <a:alphaModFix/>
          </a:blip>
          <a:srcRect b="0" l="25144" r="49023" t="0"/>
          <a:stretch/>
        </p:blipFill>
        <p:spPr>
          <a:xfrm>
            <a:off x="3202900" y="2865700"/>
            <a:ext cx="1942576" cy="15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Setup</a:t>
            </a:r>
            <a:endParaRPr/>
          </a:p>
        </p:txBody>
      </p:sp>
      <p:sp>
        <p:nvSpPr>
          <p:cNvPr id="245" name="Google Shape;245;p19"/>
          <p:cNvSpPr/>
          <p:nvPr/>
        </p:nvSpPr>
        <p:spPr>
          <a:xfrm>
            <a:off x="1530681" y="3219415"/>
            <a:ext cx="826500" cy="2403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19"/>
          <p:cNvPicPr preferRelativeResize="0"/>
          <p:nvPr/>
        </p:nvPicPr>
        <p:blipFill rotWithShape="1">
          <a:blip r:embed="rId3">
            <a:alphaModFix/>
          </a:blip>
          <a:srcRect b="10153" l="0" r="0" t="10145"/>
          <a:stretch/>
        </p:blipFill>
        <p:spPr>
          <a:xfrm>
            <a:off x="3735916" y="984600"/>
            <a:ext cx="1469288" cy="71018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9"/>
          <p:cNvSpPr txBox="1"/>
          <p:nvPr/>
        </p:nvSpPr>
        <p:spPr>
          <a:xfrm>
            <a:off x="738389" y="1602274"/>
            <a:ext cx="2645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Origin Server (Encoder)</a:t>
            </a:r>
            <a:endParaRPr sz="3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8" name="Google Shape;248;p19"/>
          <p:cNvSpPr txBox="1"/>
          <p:nvPr/>
        </p:nvSpPr>
        <p:spPr>
          <a:xfrm>
            <a:off x="3694825" y="1602274"/>
            <a:ext cx="2645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Network (Internet)</a:t>
            </a:r>
            <a:endParaRPr sz="3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6248110" y="1602274"/>
            <a:ext cx="2645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Client (Player)</a:t>
            </a:r>
            <a:endParaRPr sz="3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50" name="Google Shape;250;p19"/>
          <p:cNvPicPr preferRelativeResize="0"/>
          <p:nvPr/>
        </p:nvPicPr>
        <p:blipFill rotWithShape="1">
          <a:blip r:embed="rId4">
            <a:alphaModFix/>
          </a:blip>
          <a:srcRect b="26231" l="0" r="0" t="0"/>
          <a:stretch/>
        </p:blipFill>
        <p:spPr>
          <a:xfrm>
            <a:off x="582083" y="2942709"/>
            <a:ext cx="356416" cy="24032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9"/>
          <p:cNvSpPr txBox="1"/>
          <p:nvPr/>
        </p:nvSpPr>
        <p:spPr>
          <a:xfrm>
            <a:off x="371800" y="3141629"/>
            <a:ext cx="69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Raw video</a:t>
            </a:r>
            <a:endParaRPr sz="7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2" name="Google Shape;252;p19"/>
          <p:cNvSpPr/>
          <p:nvPr/>
        </p:nvSpPr>
        <p:spPr>
          <a:xfrm>
            <a:off x="2355814" y="2536603"/>
            <a:ext cx="135900" cy="142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9"/>
          <p:cNvSpPr txBox="1"/>
          <p:nvPr/>
        </p:nvSpPr>
        <p:spPr>
          <a:xfrm>
            <a:off x="1439945" y="4133365"/>
            <a:ext cx="100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Encoded Video</a:t>
            </a:r>
            <a:endParaRPr sz="7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2792550" y="2382400"/>
            <a:ext cx="540300" cy="2082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BW</a:t>
            </a:r>
            <a:endParaRPr sz="800"/>
          </a:p>
        </p:txBody>
      </p:sp>
      <p:sp>
        <p:nvSpPr>
          <p:cNvPr id="255" name="Google Shape;255;p19"/>
          <p:cNvSpPr/>
          <p:nvPr/>
        </p:nvSpPr>
        <p:spPr>
          <a:xfrm>
            <a:off x="2792550" y="2629400"/>
            <a:ext cx="540300" cy="180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VMAF1</a:t>
            </a:r>
            <a:endParaRPr sz="700"/>
          </a:p>
        </p:txBody>
      </p:sp>
      <p:cxnSp>
        <p:nvCxnSpPr>
          <p:cNvPr id="256" name="Google Shape;256;p19"/>
          <p:cNvCxnSpPr>
            <a:stCxn id="252" idx="3"/>
            <a:endCxn id="254" idx="1"/>
          </p:cNvCxnSpPr>
          <p:nvPr/>
        </p:nvCxnSpPr>
        <p:spPr>
          <a:xfrm flipH="1" rot="10800000">
            <a:off x="2491714" y="2486503"/>
            <a:ext cx="300900" cy="1215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" name="Google Shape;257;p19"/>
          <p:cNvCxnSpPr>
            <a:stCxn id="252" idx="3"/>
            <a:endCxn id="255" idx="1"/>
          </p:cNvCxnSpPr>
          <p:nvPr/>
        </p:nvCxnSpPr>
        <p:spPr>
          <a:xfrm>
            <a:off x="2491714" y="2608003"/>
            <a:ext cx="300900" cy="1116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8" name="Google Shape;258;p19"/>
          <p:cNvSpPr/>
          <p:nvPr/>
        </p:nvSpPr>
        <p:spPr>
          <a:xfrm>
            <a:off x="1575740" y="3262719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9"/>
          <p:cNvSpPr/>
          <p:nvPr/>
        </p:nvSpPr>
        <p:spPr>
          <a:xfrm>
            <a:off x="1764066" y="3262719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9"/>
          <p:cNvSpPr/>
          <p:nvPr/>
        </p:nvSpPr>
        <p:spPr>
          <a:xfrm>
            <a:off x="1978890" y="3262719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9"/>
          <p:cNvSpPr/>
          <p:nvPr/>
        </p:nvSpPr>
        <p:spPr>
          <a:xfrm>
            <a:off x="2180465" y="3262719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9"/>
          <p:cNvSpPr/>
          <p:nvPr/>
        </p:nvSpPr>
        <p:spPr>
          <a:xfrm>
            <a:off x="1588261" y="3275867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63" name="Google Shape;263;p19"/>
          <p:cNvSpPr/>
          <p:nvPr/>
        </p:nvSpPr>
        <p:spPr>
          <a:xfrm>
            <a:off x="1588261" y="3353202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64" name="Google Shape;264;p19"/>
          <p:cNvSpPr/>
          <p:nvPr/>
        </p:nvSpPr>
        <p:spPr>
          <a:xfrm>
            <a:off x="1997451" y="3281066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65" name="Google Shape;265;p19"/>
          <p:cNvSpPr/>
          <p:nvPr/>
        </p:nvSpPr>
        <p:spPr>
          <a:xfrm>
            <a:off x="1804981" y="3272119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66" name="Google Shape;266;p19"/>
          <p:cNvSpPr/>
          <p:nvPr/>
        </p:nvSpPr>
        <p:spPr>
          <a:xfrm>
            <a:off x="1779894" y="3356789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67" name="Google Shape;267;p19"/>
          <p:cNvSpPr/>
          <p:nvPr/>
        </p:nvSpPr>
        <p:spPr>
          <a:xfrm>
            <a:off x="2058382" y="3356789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68" name="Google Shape;268;p19"/>
          <p:cNvSpPr/>
          <p:nvPr/>
        </p:nvSpPr>
        <p:spPr>
          <a:xfrm>
            <a:off x="2193714" y="3275867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69" name="Google Shape;269;p19"/>
          <p:cNvSpPr/>
          <p:nvPr/>
        </p:nvSpPr>
        <p:spPr>
          <a:xfrm>
            <a:off x="2256937" y="3275867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70" name="Google Shape;270;p19"/>
          <p:cNvSpPr/>
          <p:nvPr/>
        </p:nvSpPr>
        <p:spPr>
          <a:xfrm>
            <a:off x="1530681" y="3526499"/>
            <a:ext cx="826500" cy="2403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1575740" y="3569803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9"/>
          <p:cNvSpPr/>
          <p:nvPr/>
        </p:nvSpPr>
        <p:spPr>
          <a:xfrm>
            <a:off x="1764066" y="3569803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9"/>
          <p:cNvSpPr/>
          <p:nvPr/>
        </p:nvSpPr>
        <p:spPr>
          <a:xfrm>
            <a:off x="1978890" y="3569803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9"/>
          <p:cNvSpPr/>
          <p:nvPr/>
        </p:nvSpPr>
        <p:spPr>
          <a:xfrm>
            <a:off x="2180465" y="3569803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1588261" y="3582951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76" name="Google Shape;276;p19"/>
          <p:cNvSpPr/>
          <p:nvPr/>
        </p:nvSpPr>
        <p:spPr>
          <a:xfrm>
            <a:off x="1655453" y="3660286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77" name="Google Shape;277;p19"/>
          <p:cNvSpPr/>
          <p:nvPr/>
        </p:nvSpPr>
        <p:spPr>
          <a:xfrm>
            <a:off x="1997451" y="3588150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78" name="Google Shape;278;p19"/>
          <p:cNvSpPr/>
          <p:nvPr/>
        </p:nvSpPr>
        <p:spPr>
          <a:xfrm>
            <a:off x="1832294" y="3579203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79" name="Google Shape;279;p19"/>
          <p:cNvSpPr/>
          <p:nvPr/>
        </p:nvSpPr>
        <p:spPr>
          <a:xfrm>
            <a:off x="1779894" y="3663873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80" name="Google Shape;280;p19"/>
          <p:cNvSpPr/>
          <p:nvPr/>
        </p:nvSpPr>
        <p:spPr>
          <a:xfrm>
            <a:off x="1991191" y="3663873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81" name="Google Shape;281;p19"/>
          <p:cNvSpPr/>
          <p:nvPr/>
        </p:nvSpPr>
        <p:spPr>
          <a:xfrm>
            <a:off x="2193714" y="3582951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82" name="Google Shape;282;p19"/>
          <p:cNvSpPr/>
          <p:nvPr/>
        </p:nvSpPr>
        <p:spPr>
          <a:xfrm>
            <a:off x="2256937" y="3644368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83" name="Google Shape;283;p19"/>
          <p:cNvSpPr/>
          <p:nvPr/>
        </p:nvSpPr>
        <p:spPr>
          <a:xfrm>
            <a:off x="1530681" y="3833583"/>
            <a:ext cx="826500" cy="2403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9"/>
          <p:cNvSpPr/>
          <p:nvPr/>
        </p:nvSpPr>
        <p:spPr>
          <a:xfrm>
            <a:off x="1575740" y="3876887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9"/>
          <p:cNvSpPr/>
          <p:nvPr/>
        </p:nvSpPr>
        <p:spPr>
          <a:xfrm>
            <a:off x="1764066" y="3876887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9"/>
          <p:cNvSpPr/>
          <p:nvPr/>
        </p:nvSpPr>
        <p:spPr>
          <a:xfrm>
            <a:off x="1978890" y="3876887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9"/>
          <p:cNvSpPr/>
          <p:nvPr/>
        </p:nvSpPr>
        <p:spPr>
          <a:xfrm>
            <a:off x="2180465" y="3876887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9"/>
          <p:cNvSpPr/>
          <p:nvPr/>
        </p:nvSpPr>
        <p:spPr>
          <a:xfrm>
            <a:off x="1655453" y="3890035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89" name="Google Shape;289;p19"/>
          <p:cNvSpPr/>
          <p:nvPr/>
        </p:nvSpPr>
        <p:spPr>
          <a:xfrm>
            <a:off x="1588261" y="3967370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90" name="Google Shape;290;p19"/>
          <p:cNvSpPr/>
          <p:nvPr/>
        </p:nvSpPr>
        <p:spPr>
          <a:xfrm>
            <a:off x="1997451" y="3956651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91" name="Google Shape;291;p19"/>
          <p:cNvSpPr/>
          <p:nvPr/>
        </p:nvSpPr>
        <p:spPr>
          <a:xfrm>
            <a:off x="1804981" y="3886287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92" name="Google Shape;292;p19"/>
          <p:cNvSpPr/>
          <p:nvPr/>
        </p:nvSpPr>
        <p:spPr>
          <a:xfrm>
            <a:off x="1847086" y="3970957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93" name="Google Shape;293;p19"/>
          <p:cNvSpPr/>
          <p:nvPr/>
        </p:nvSpPr>
        <p:spPr>
          <a:xfrm>
            <a:off x="2058382" y="3909540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94" name="Google Shape;294;p19"/>
          <p:cNvSpPr/>
          <p:nvPr/>
        </p:nvSpPr>
        <p:spPr>
          <a:xfrm>
            <a:off x="2193714" y="3951452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95" name="Google Shape;295;p19"/>
          <p:cNvSpPr/>
          <p:nvPr/>
        </p:nvSpPr>
        <p:spPr>
          <a:xfrm>
            <a:off x="2256937" y="3890035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96" name="Google Shape;296;p19"/>
          <p:cNvSpPr/>
          <p:nvPr/>
        </p:nvSpPr>
        <p:spPr>
          <a:xfrm>
            <a:off x="1530681" y="2175329"/>
            <a:ext cx="826500" cy="2403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9"/>
          <p:cNvSpPr/>
          <p:nvPr/>
        </p:nvSpPr>
        <p:spPr>
          <a:xfrm>
            <a:off x="1575740" y="2218634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9"/>
          <p:cNvSpPr/>
          <p:nvPr/>
        </p:nvSpPr>
        <p:spPr>
          <a:xfrm>
            <a:off x="1764066" y="2218634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9"/>
          <p:cNvSpPr/>
          <p:nvPr/>
        </p:nvSpPr>
        <p:spPr>
          <a:xfrm>
            <a:off x="1978890" y="2218634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9"/>
          <p:cNvSpPr/>
          <p:nvPr/>
        </p:nvSpPr>
        <p:spPr>
          <a:xfrm>
            <a:off x="2180465" y="2218634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9"/>
          <p:cNvSpPr/>
          <p:nvPr/>
        </p:nvSpPr>
        <p:spPr>
          <a:xfrm>
            <a:off x="1530681" y="2482413"/>
            <a:ext cx="826500" cy="2403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9"/>
          <p:cNvSpPr/>
          <p:nvPr/>
        </p:nvSpPr>
        <p:spPr>
          <a:xfrm>
            <a:off x="1575740" y="2525718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9"/>
          <p:cNvSpPr/>
          <p:nvPr/>
        </p:nvSpPr>
        <p:spPr>
          <a:xfrm>
            <a:off x="1764066" y="2525718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9"/>
          <p:cNvSpPr/>
          <p:nvPr/>
        </p:nvSpPr>
        <p:spPr>
          <a:xfrm>
            <a:off x="1978890" y="2525718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9"/>
          <p:cNvSpPr/>
          <p:nvPr/>
        </p:nvSpPr>
        <p:spPr>
          <a:xfrm>
            <a:off x="2180465" y="2525718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9"/>
          <p:cNvSpPr/>
          <p:nvPr/>
        </p:nvSpPr>
        <p:spPr>
          <a:xfrm>
            <a:off x="1530681" y="2789497"/>
            <a:ext cx="826500" cy="2403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9"/>
          <p:cNvSpPr/>
          <p:nvPr/>
        </p:nvSpPr>
        <p:spPr>
          <a:xfrm>
            <a:off x="1575740" y="2832802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9"/>
          <p:cNvSpPr/>
          <p:nvPr/>
        </p:nvSpPr>
        <p:spPr>
          <a:xfrm>
            <a:off x="1764066" y="2832802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9"/>
          <p:cNvSpPr/>
          <p:nvPr/>
        </p:nvSpPr>
        <p:spPr>
          <a:xfrm>
            <a:off x="1978890" y="2832802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9"/>
          <p:cNvSpPr/>
          <p:nvPr/>
        </p:nvSpPr>
        <p:spPr>
          <a:xfrm>
            <a:off x="2180465" y="2832802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9"/>
          <p:cNvSpPr/>
          <p:nvPr/>
        </p:nvSpPr>
        <p:spPr>
          <a:xfrm>
            <a:off x="2792549" y="3549325"/>
            <a:ext cx="540300" cy="2082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BW</a:t>
            </a:r>
            <a:endParaRPr sz="800"/>
          </a:p>
        </p:txBody>
      </p:sp>
      <p:cxnSp>
        <p:nvCxnSpPr>
          <p:cNvPr id="312" name="Google Shape;312;p19"/>
          <p:cNvCxnSpPr>
            <a:stCxn id="313" idx="1"/>
            <a:endCxn id="311" idx="1"/>
          </p:cNvCxnSpPr>
          <p:nvPr/>
        </p:nvCxnSpPr>
        <p:spPr>
          <a:xfrm flipH="1" rot="10800000">
            <a:off x="2513756" y="3653389"/>
            <a:ext cx="278700" cy="600"/>
          </a:xfrm>
          <a:prstGeom prst="bentConnector3">
            <a:avLst>
              <a:gd fmla="val 50017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4" name="Google Shape;314;p19"/>
          <p:cNvSpPr/>
          <p:nvPr/>
        </p:nvSpPr>
        <p:spPr>
          <a:xfrm>
            <a:off x="1347938" y="2536603"/>
            <a:ext cx="135900" cy="142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9"/>
          <p:cNvSpPr/>
          <p:nvPr/>
        </p:nvSpPr>
        <p:spPr>
          <a:xfrm>
            <a:off x="1351107" y="3636625"/>
            <a:ext cx="135900" cy="142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6" name="Google Shape;316;p19"/>
          <p:cNvCxnSpPr>
            <a:stCxn id="250" idx="3"/>
            <a:endCxn id="314" idx="1"/>
          </p:cNvCxnSpPr>
          <p:nvPr/>
        </p:nvCxnSpPr>
        <p:spPr>
          <a:xfrm flipH="1" rot="10800000">
            <a:off x="938499" y="2608073"/>
            <a:ext cx="409500" cy="4548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17" name="Google Shape;317;p19"/>
          <p:cNvCxnSpPr>
            <a:stCxn id="250" idx="3"/>
            <a:endCxn id="318" idx="1"/>
          </p:cNvCxnSpPr>
          <p:nvPr/>
        </p:nvCxnSpPr>
        <p:spPr>
          <a:xfrm>
            <a:off x="938499" y="3062873"/>
            <a:ext cx="409500" cy="5892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13" name="Google Shape;313;p19"/>
          <p:cNvSpPr/>
          <p:nvPr/>
        </p:nvSpPr>
        <p:spPr>
          <a:xfrm rot="10800000">
            <a:off x="2393756" y="3200989"/>
            <a:ext cx="120000" cy="906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9"/>
          <p:cNvSpPr/>
          <p:nvPr/>
        </p:nvSpPr>
        <p:spPr>
          <a:xfrm rot="10800000">
            <a:off x="2393756" y="2156903"/>
            <a:ext cx="120000" cy="906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0" name="Google Shape;320;p19"/>
          <p:cNvCxnSpPr>
            <a:endCxn id="297" idx="1"/>
          </p:cNvCxnSpPr>
          <p:nvPr/>
        </p:nvCxnSpPr>
        <p:spPr>
          <a:xfrm>
            <a:off x="1192340" y="2194334"/>
            <a:ext cx="383400" cy="95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1" name="Google Shape;321;p19"/>
          <p:cNvSpPr txBox="1"/>
          <p:nvPr/>
        </p:nvSpPr>
        <p:spPr>
          <a:xfrm>
            <a:off x="481941" y="2048668"/>
            <a:ext cx="1007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Frame</a:t>
            </a:r>
            <a:endParaRPr sz="7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322" name="Google Shape;322;p19"/>
          <p:cNvCxnSpPr/>
          <p:nvPr/>
        </p:nvCxnSpPr>
        <p:spPr>
          <a:xfrm flipH="1" rot="10800000">
            <a:off x="1189189" y="2312953"/>
            <a:ext cx="306300" cy="1221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3" name="Google Shape;323;p19"/>
          <p:cNvSpPr txBox="1"/>
          <p:nvPr/>
        </p:nvSpPr>
        <p:spPr>
          <a:xfrm>
            <a:off x="433480" y="2305923"/>
            <a:ext cx="1007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Segment</a:t>
            </a:r>
            <a:endParaRPr sz="7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324" name="Google Shape;324;p19"/>
          <p:cNvCxnSpPr/>
          <p:nvPr/>
        </p:nvCxnSpPr>
        <p:spPr>
          <a:xfrm>
            <a:off x="3573646" y="3492715"/>
            <a:ext cx="22863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5" name="Google Shape;325;p19"/>
          <p:cNvSpPr/>
          <p:nvPr/>
        </p:nvSpPr>
        <p:spPr>
          <a:xfrm>
            <a:off x="6100742" y="3004048"/>
            <a:ext cx="826500" cy="2403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6" name="Google Shape;326;p19"/>
          <p:cNvPicPr preferRelativeResize="0"/>
          <p:nvPr/>
        </p:nvPicPr>
        <p:blipFill rotWithShape="1">
          <a:blip r:embed="rId4">
            <a:alphaModFix/>
          </a:blip>
          <a:srcRect b="26231" l="0" r="0" t="0"/>
          <a:stretch/>
        </p:blipFill>
        <p:spPr>
          <a:xfrm>
            <a:off x="7355252" y="2299943"/>
            <a:ext cx="356416" cy="24032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9"/>
          <p:cNvSpPr txBox="1"/>
          <p:nvPr/>
        </p:nvSpPr>
        <p:spPr>
          <a:xfrm>
            <a:off x="5975573" y="3925292"/>
            <a:ext cx="100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Received Segments</a:t>
            </a:r>
            <a:endParaRPr sz="7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6145801" y="3047353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9"/>
          <p:cNvSpPr/>
          <p:nvPr/>
        </p:nvSpPr>
        <p:spPr>
          <a:xfrm>
            <a:off x="6334127" y="3047353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9"/>
          <p:cNvSpPr/>
          <p:nvPr/>
        </p:nvSpPr>
        <p:spPr>
          <a:xfrm>
            <a:off x="6548951" y="3047353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9"/>
          <p:cNvSpPr/>
          <p:nvPr/>
        </p:nvSpPr>
        <p:spPr>
          <a:xfrm>
            <a:off x="6750526" y="3047353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6158322" y="3060500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33" name="Google Shape;333;p19"/>
          <p:cNvSpPr/>
          <p:nvPr/>
        </p:nvSpPr>
        <p:spPr>
          <a:xfrm>
            <a:off x="6158322" y="3137836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34" name="Google Shape;334;p19"/>
          <p:cNvSpPr/>
          <p:nvPr/>
        </p:nvSpPr>
        <p:spPr>
          <a:xfrm>
            <a:off x="6567513" y="3065699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35" name="Google Shape;335;p19"/>
          <p:cNvSpPr/>
          <p:nvPr/>
        </p:nvSpPr>
        <p:spPr>
          <a:xfrm>
            <a:off x="6375042" y="3056752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36" name="Google Shape;336;p19"/>
          <p:cNvSpPr/>
          <p:nvPr/>
        </p:nvSpPr>
        <p:spPr>
          <a:xfrm>
            <a:off x="6349955" y="3141422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37" name="Google Shape;337;p19"/>
          <p:cNvSpPr/>
          <p:nvPr/>
        </p:nvSpPr>
        <p:spPr>
          <a:xfrm>
            <a:off x="6628444" y="3141422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38" name="Google Shape;338;p19"/>
          <p:cNvSpPr/>
          <p:nvPr/>
        </p:nvSpPr>
        <p:spPr>
          <a:xfrm>
            <a:off x="6763775" y="3060500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39" name="Google Shape;339;p19"/>
          <p:cNvSpPr/>
          <p:nvPr/>
        </p:nvSpPr>
        <p:spPr>
          <a:xfrm>
            <a:off x="6826999" y="3060500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40" name="Google Shape;340;p19"/>
          <p:cNvSpPr/>
          <p:nvPr/>
        </p:nvSpPr>
        <p:spPr>
          <a:xfrm>
            <a:off x="6100742" y="3311132"/>
            <a:ext cx="826500" cy="2403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9"/>
          <p:cNvSpPr/>
          <p:nvPr/>
        </p:nvSpPr>
        <p:spPr>
          <a:xfrm>
            <a:off x="6145801" y="3354437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9"/>
          <p:cNvSpPr/>
          <p:nvPr/>
        </p:nvSpPr>
        <p:spPr>
          <a:xfrm>
            <a:off x="6334127" y="3354437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9"/>
          <p:cNvSpPr/>
          <p:nvPr/>
        </p:nvSpPr>
        <p:spPr>
          <a:xfrm>
            <a:off x="6548951" y="3354437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9"/>
          <p:cNvSpPr/>
          <p:nvPr/>
        </p:nvSpPr>
        <p:spPr>
          <a:xfrm>
            <a:off x="6750526" y="3354437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9"/>
          <p:cNvSpPr/>
          <p:nvPr/>
        </p:nvSpPr>
        <p:spPr>
          <a:xfrm>
            <a:off x="6158322" y="3367584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46" name="Google Shape;346;p19"/>
          <p:cNvSpPr/>
          <p:nvPr/>
        </p:nvSpPr>
        <p:spPr>
          <a:xfrm>
            <a:off x="6225514" y="3444920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47" name="Google Shape;347;p19"/>
          <p:cNvSpPr/>
          <p:nvPr/>
        </p:nvSpPr>
        <p:spPr>
          <a:xfrm>
            <a:off x="6567513" y="3372783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48" name="Google Shape;348;p19"/>
          <p:cNvSpPr/>
          <p:nvPr/>
        </p:nvSpPr>
        <p:spPr>
          <a:xfrm>
            <a:off x="6402356" y="3363836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49" name="Google Shape;349;p19"/>
          <p:cNvSpPr/>
          <p:nvPr/>
        </p:nvSpPr>
        <p:spPr>
          <a:xfrm>
            <a:off x="6349955" y="3448506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50" name="Google Shape;350;p19"/>
          <p:cNvSpPr/>
          <p:nvPr/>
        </p:nvSpPr>
        <p:spPr>
          <a:xfrm>
            <a:off x="6561252" y="3448506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51" name="Google Shape;351;p19"/>
          <p:cNvSpPr/>
          <p:nvPr/>
        </p:nvSpPr>
        <p:spPr>
          <a:xfrm>
            <a:off x="6763775" y="3367584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52" name="Google Shape;352;p19"/>
          <p:cNvSpPr/>
          <p:nvPr/>
        </p:nvSpPr>
        <p:spPr>
          <a:xfrm>
            <a:off x="6826999" y="3429001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53" name="Google Shape;353;p19"/>
          <p:cNvSpPr/>
          <p:nvPr/>
        </p:nvSpPr>
        <p:spPr>
          <a:xfrm>
            <a:off x="6100742" y="3618216"/>
            <a:ext cx="826500" cy="2403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9"/>
          <p:cNvSpPr/>
          <p:nvPr/>
        </p:nvSpPr>
        <p:spPr>
          <a:xfrm>
            <a:off x="6145801" y="3661521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9"/>
          <p:cNvSpPr/>
          <p:nvPr/>
        </p:nvSpPr>
        <p:spPr>
          <a:xfrm>
            <a:off x="6334127" y="3661521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9"/>
          <p:cNvSpPr/>
          <p:nvPr/>
        </p:nvSpPr>
        <p:spPr>
          <a:xfrm>
            <a:off x="6548951" y="3661521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9"/>
          <p:cNvSpPr/>
          <p:nvPr/>
        </p:nvSpPr>
        <p:spPr>
          <a:xfrm>
            <a:off x="6750526" y="3661521"/>
            <a:ext cx="135900" cy="1428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9"/>
          <p:cNvSpPr/>
          <p:nvPr/>
        </p:nvSpPr>
        <p:spPr>
          <a:xfrm>
            <a:off x="6225514" y="3674668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59" name="Google Shape;359;p19"/>
          <p:cNvSpPr/>
          <p:nvPr/>
        </p:nvSpPr>
        <p:spPr>
          <a:xfrm>
            <a:off x="6158322" y="3752004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60" name="Google Shape;360;p19"/>
          <p:cNvSpPr/>
          <p:nvPr/>
        </p:nvSpPr>
        <p:spPr>
          <a:xfrm>
            <a:off x="6567513" y="3741284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61" name="Google Shape;361;p19"/>
          <p:cNvSpPr/>
          <p:nvPr/>
        </p:nvSpPr>
        <p:spPr>
          <a:xfrm>
            <a:off x="6375042" y="3670921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62" name="Google Shape;362;p19"/>
          <p:cNvSpPr/>
          <p:nvPr/>
        </p:nvSpPr>
        <p:spPr>
          <a:xfrm>
            <a:off x="6417147" y="3755590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63" name="Google Shape;363;p19"/>
          <p:cNvSpPr/>
          <p:nvPr/>
        </p:nvSpPr>
        <p:spPr>
          <a:xfrm>
            <a:off x="6628444" y="3694173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64" name="Google Shape;364;p19"/>
          <p:cNvSpPr/>
          <p:nvPr/>
        </p:nvSpPr>
        <p:spPr>
          <a:xfrm>
            <a:off x="6763775" y="3736085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65" name="Google Shape;365;p19"/>
          <p:cNvSpPr/>
          <p:nvPr/>
        </p:nvSpPr>
        <p:spPr>
          <a:xfrm>
            <a:off x="6826999" y="3674668"/>
            <a:ext cx="42600" cy="37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66" name="Google Shape;366;p19"/>
          <p:cNvSpPr/>
          <p:nvPr/>
        </p:nvSpPr>
        <p:spPr>
          <a:xfrm>
            <a:off x="6057074" y="2314925"/>
            <a:ext cx="572100" cy="2082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VMAF2</a:t>
            </a:r>
            <a:endParaRPr sz="700"/>
          </a:p>
        </p:txBody>
      </p:sp>
      <p:cxnSp>
        <p:nvCxnSpPr>
          <p:cNvPr id="367" name="Google Shape;367;p19"/>
          <p:cNvCxnSpPr>
            <a:stCxn id="326" idx="1"/>
            <a:endCxn id="366" idx="3"/>
          </p:cNvCxnSpPr>
          <p:nvPr/>
        </p:nvCxnSpPr>
        <p:spPr>
          <a:xfrm rot="10800000">
            <a:off x="6629252" y="2418907"/>
            <a:ext cx="726000" cy="12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8" name="Google Shape;368;p19"/>
          <p:cNvSpPr/>
          <p:nvPr/>
        </p:nvSpPr>
        <p:spPr>
          <a:xfrm>
            <a:off x="5921168" y="3421258"/>
            <a:ext cx="135900" cy="142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9" name="Google Shape;369;p19"/>
          <p:cNvCxnSpPr>
            <a:stCxn id="370" idx="1"/>
            <a:endCxn id="326" idx="2"/>
          </p:cNvCxnSpPr>
          <p:nvPr/>
        </p:nvCxnSpPr>
        <p:spPr>
          <a:xfrm flipH="1" rot="10800000">
            <a:off x="7083818" y="2540236"/>
            <a:ext cx="449700" cy="902400"/>
          </a:xfrm>
          <a:prstGeom prst="bentConnector2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70" name="Google Shape;370;p19"/>
          <p:cNvSpPr/>
          <p:nvPr/>
        </p:nvSpPr>
        <p:spPr>
          <a:xfrm rot="10800000">
            <a:off x="6963818" y="2985622"/>
            <a:ext cx="120000" cy="906000"/>
          </a:xfrm>
          <a:prstGeom prst="leftBrace">
            <a:avLst>
              <a:gd fmla="val 50000" name="adj1"/>
              <a:gd fmla="val 49557" name="adj2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9"/>
          <p:cNvSpPr txBox="1"/>
          <p:nvPr/>
        </p:nvSpPr>
        <p:spPr>
          <a:xfrm>
            <a:off x="7133109" y="3425253"/>
            <a:ext cx="100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Decoding and Inpainting </a:t>
            </a:r>
            <a:endParaRPr sz="7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2" name="Google Shape;372;p19"/>
          <p:cNvSpPr txBox="1"/>
          <p:nvPr/>
        </p:nvSpPr>
        <p:spPr>
          <a:xfrm>
            <a:off x="4107267" y="3029065"/>
            <a:ext cx="122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Video Transmission</a:t>
            </a:r>
            <a:endParaRPr sz="7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8" name="Google Shape;318;p19"/>
          <p:cNvSpPr/>
          <p:nvPr/>
        </p:nvSpPr>
        <p:spPr>
          <a:xfrm>
            <a:off x="1347938" y="3580689"/>
            <a:ext cx="135900" cy="142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9"/>
          <p:cNvSpPr/>
          <p:nvPr/>
        </p:nvSpPr>
        <p:spPr>
          <a:xfrm>
            <a:off x="7328798" y="2323781"/>
            <a:ext cx="409500" cy="208200"/>
          </a:xfrm>
          <a:prstGeom prst="roundRect">
            <a:avLst>
              <a:gd fmla="val 16667" name="adj"/>
            </a:avLst>
          </a:prstGeom>
          <a:solidFill>
            <a:srgbClr val="EEEEEE">
              <a:alpha val="683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4" name="Google Shape;374;p19"/>
          <p:cNvGrpSpPr/>
          <p:nvPr/>
        </p:nvGrpSpPr>
        <p:grpSpPr>
          <a:xfrm>
            <a:off x="1387947" y="1062676"/>
            <a:ext cx="826493" cy="572670"/>
            <a:chOff x="1932150" y="2542900"/>
            <a:chExt cx="1593700" cy="1012500"/>
          </a:xfrm>
        </p:grpSpPr>
        <p:sp>
          <p:nvSpPr>
            <p:cNvPr id="375" name="Google Shape;375;p19"/>
            <p:cNvSpPr/>
            <p:nvPr/>
          </p:nvSpPr>
          <p:spPr>
            <a:xfrm>
              <a:off x="2046812" y="2542900"/>
              <a:ext cx="1364400" cy="337500"/>
            </a:xfrm>
            <a:prstGeom prst="roundRect">
              <a:avLst>
                <a:gd fmla="val 16667" name="adj"/>
              </a:avLst>
            </a:prstGeom>
            <a:solidFill>
              <a:srgbClr val="6666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1932150" y="2597050"/>
              <a:ext cx="114600" cy="229200"/>
            </a:xfrm>
            <a:prstGeom prst="rect">
              <a:avLst/>
            </a:prstGeom>
            <a:solidFill>
              <a:srgbClr val="6666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3411200" y="2597050"/>
              <a:ext cx="114600" cy="229200"/>
            </a:xfrm>
            <a:prstGeom prst="rect">
              <a:avLst/>
            </a:prstGeom>
            <a:solidFill>
              <a:srgbClr val="6666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3248225" y="26344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3114350" y="2634400"/>
              <a:ext cx="75900" cy="154500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2980475" y="26344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2046837" y="2880400"/>
              <a:ext cx="1364400" cy="337500"/>
            </a:xfrm>
            <a:prstGeom prst="roundRect">
              <a:avLst>
                <a:gd fmla="val 16667" name="adj"/>
              </a:avLst>
            </a:prstGeom>
            <a:solidFill>
              <a:srgbClr val="6666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1932175" y="2934550"/>
              <a:ext cx="114600" cy="229200"/>
            </a:xfrm>
            <a:prstGeom prst="rect">
              <a:avLst/>
            </a:prstGeom>
            <a:solidFill>
              <a:srgbClr val="6666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3411225" y="2934550"/>
              <a:ext cx="114600" cy="229200"/>
            </a:xfrm>
            <a:prstGeom prst="rect">
              <a:avLst/>
            </a:prstGeom>
            <a:solidFill>
              <a:srgbClr val="6666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3248250" y="29719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3114375" y="29719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2980500" y="29719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2046862" y="3217900"/>
              <a:ext cx="1364400" cy="337500"/>
            </a:xfrm>
            <a:prstGeom prst="roundRect">
              <a:avLst>
                <a:gd fmla="val 16667" name="adj"/>
              </a:avLst>
            </a:prstGeom>
            <a:solidFill>
              <a:srgbClr val="6666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932200" y="3272050"/>
              <a:ext cx="114600" cy="229200"/>
            </a:xfrm>
            <a:prstGeom prst="rect">
              <a:avLst/>
            </a:prstGeom>
            <a:solidFill>
              <a:srgbClr val="6666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3411250" y="3272050"/>
              <a:ext cx="114600" cy="229200"/>
            </a:xfrm>
            <a:prstGeom prst="rect">
              <a:avLst/>
            </a:prstGeom>
            <a:solidFill>
              <a:srgbClr val="6666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3248275" y="3309400"/>
              <a:ext cx="75900" cy="154500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3114400" y="33094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2980525" y="3309400"/>
              <a:ext cx="75900" cy="154500"/>
            </a:xfrm>
            <a:prstGeom prst="rect">
              <a:avLst/>
            </a:prstGeom>
            <a:solidFill>
              <a:srgbClr val="FFFF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19"/>
          <p:cNvGrpSpPr/>
          <p:nvPr/>
        </p:nvGrpSpPr>
        <p:grpSpPr>
          <a:xfrm>
            <a:off x="6595488" y="1062653"/>
            <a:ext cx="793526" cy="572708"/>
            <a:chOff x="6622325" y="817000"/>
            <a:chExt cx="1681200" cy="1325100"/>
          </a:xfrm>
        </p:grpSpPr>
        <p:sp>
          <p:nvSpPr>
            <p:cNvPr id="394" name="Google Shape;394;p19"/>
            <p:cNvSpPr/>
            <p:nvPr/>
          </p:nvSpPr>
          <p:spPr>
            <a:xfrm>
              <a:off x="6622325" y="817000"/>
              <a:ext cx="1681200" cy="10125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395" name="Google Shape;395;p19"/>
            <p:cNvSpPr/>
            <p:nvPr/>
          </p:nvSpPr>
          <p:spPr>
            <a:xfrm rot="5400000">
              <a:off x="7299120" y="1166955"/>
              <a:ext cx="327600" cy="3126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7255777" y="1829500"/>
              <a:ext cx="414300" cy="312600"/>
            </a:xfrm>
            <a:prstGeom prst="triangle">
              <a:avLst>
                <a:gd fmla="val 50000" name="adj"/>
              </a:avLst>
            </a:prstGeom>
            <a:solidFill>
              <a:schemeClr val="dk2"/>
            </a:solidFill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402" name="Google Shape;402;p20"/>
          <p:cNvSpPr txBox="1"/>
          <p:nvPr/>
        </p:nvSpPr>
        <p:spPr>
          <a:xfrm>
            <a:off x="311700" y="1152475"/>
            <a:ext cx="39654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ELVIS achieves up to 11 VMAF points improvement over standard streaming.</a:t>
            </a:r>
            <a:endParaRPr sz="1800">
              <a:solidFill>
                <a:schemeClr val="accent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03" name="Google Shape;4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456" y="640575"/>
            <a:ext cx="3965369" cy="236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0"/>
          <p:cNvPicPr preferRelativeResize="0"/>
          <p:nvPr/>
        </p:nvPicPr>
        <p:blipFill rotWithShape="1">
          <a:blip r:embed="rId4">
            <a:alphaModFix/>
          </a:blip>
          <a:srcRect b="0" l="61128" r="0" t="0"/>
          <a:stretch/>
        </p:blipFill>
        <p:spPr>
          <a:xfrm>
            <a:off x="311700" y="2778222"/>
            <a:ext cx="4266752" cy="2074228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0"/>
          <p:cNvSpPr txBox="1"/>
          <p:nvPr/>
        </p:nvSpPr>
        <p:spPr>
          <a:xfrm>
            <a:off x="4984325" y="3358375"/>
            <a:ext cx="3559500" cy="7803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High computation cost: needs optimization for real-time use!</a:t>
            </a:r>
            <a:endParaRPr sz="1800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Takeaways</a:t>
            </a:r>
            <a:endParaRPr/>
          </a:p>
        </p:txBody>
      </p:sp>
      <p:sp>
        <p:nvSpPr>
          <p:cNvPr id="411" name="Google Shape;411;p21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Generative AI can improve video quality without increasing bitrate.</a:t>
            </a:r>
            <a:endParaRPr/>
          </a:p>
        </p:txBody>
      </p:sp>
      <p:sp>
        <p:nvSpPr>
          <p:cNvPr id="412" name="Google Shape;412;p21"/>
          <p:cNvSpPr txBox="1"/>
          <p:nvPr/>
        </p:nvSpPr>
        <p:spPr>
          <a:xfrm>
            <a:off x="311700" y="1725175"/>
            <a:ext cx="8520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Light"/>
              <a:buChar char="●"/>
            </a:pPr>
            <a:r>
              <a:rPr lang="en" sz="18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ELVIS bridges the gap between general-purpose AI models and video streaming systems.</a:t>
            </a:r>
            <a:endParaRPr sz="1800">
              <a:solidFill>
                <a:schemeClr val="l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13" name="Google Shape;413;p21"/>
          <p:cNvSpPr txBox="1"/>
          <p:nvPr/>
        </p:nvSpPr>
        <p:spPr>
          <a:xfrm>
            <a:off x="311700" y="2505475"/>
            <a:ext cx="8520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Light"/>
              <a:buChar char="●"/>
            </a:pPr>
            <a:r>
              <a:rPr lang="en" sz="18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Time complexity remains the biggest challenge for high-resolution real-time streaming.</a:t>
            </a:r>
            <a:endParaRPr sz="1800">
              <a:solidFill>
                <a:schemeClr val="l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"/>
          <p:cNvSpPr txBox="1"/>
          <p:nvPr>
            <p:ph type="title"/>
          </p:nvPr>
        </p:nvSpPr>
        <p:spPr>
          <a:xfrm>
            <a:off x="311700" y="445025"/>
            <a:ext cx="8520600" cy="7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Thanks for your attention!</a:t>
            </a:r>
            <a:endParaRPr sz="4700"/>
          </a:p>
        </p:txBody>
      </p:sp>
      <p:pic>
        <p:nvPicPr>
          <p:cNvPr id="419" name="Google Shape;4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14488"/>
            <a:ext cx="194310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0450" y="1614488"/>
            <a:ext cx="1943100" cy="191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9200" y="1567975"/>
            <a:ext cx="1943100" cy="2007546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2"/>
          <p:cNvSpPr txBox="1"/>
          <p:nvPr/>
        </p:nvSpPr>
        <p:spPr>
          <a:xfrm>
            <a:off x="6889200" y="3575525"/>
            <a:ext cx="1943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Athena</a:t>
            </a:r>
            <a:endParaRPr sz="1800">
              <a:solidFill>
                <a:schemeClr val="accen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23" name="Google Shape;423;p22"/>
          <p:cNvSpPr txBox="1"/>
          <p:nvPr/>
        </p:nvSpPr>
        <p:spPr>
          <a:xfrm>
            <a:off x="3600450" y="3575525"/>
            <a:ext cx="1943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Linkedin</a:t>
            </a:r>
            <a:endParaRPr sz="1800">
              <a:solidFill>
                <a:schemeClr val="accen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24" name="Google Shape;424;p22"/>
          <p:cNvSpPr txBox="1"/>
          <p:nvPr/>
        </p:nvSpPr>
        <p:spPr>
          <a:xfrm>
            <a:off x="311700" y="3575525"/>
            <a:ext cx="1943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Github</a:t>
            </a:r>
            <a:endParaRPr sz="1800">
              <a:solidFill>
                <a:schemeClr val="accen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B5394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